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B2359-431F-0B66-C017-9201D91DA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CE16F9-511A-3758-F220-37A471C81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B10530-87C6-E699-5E03-E0E16986F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1327C2-5006-2A24-FCE1-30CD6D7B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707EAD-36B8-68A2-5F48-281695F34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99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306D7-8C85-1E11-F8F0-A52A1C3D5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137BD2-C91B-EB0C-A6C2-F445F86DD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FAB9C4-F04A-6932-D237-098B12AFB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A6C829-7A03-872C-4EC7-D04A05AE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9F7563-9789-1CBA-129D-12F290A7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23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2036453-0828-4E72-ABBC-A1CEB78C3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AEC605-176E-9FF2-6969-43E4DC151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7E937-42D0-8B3A-518E-F572F8C3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95F0B9-1AB7-A712-D673-55A888CC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180177-C365-5371-E6F6-37DD7590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67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938A1-07DA-C90A-6D59-48F21368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F9057B-59F0-E966-7859-243A9E907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9139C6-E764-7951-D581-1EDEFE39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E2F7CF-0214-2A7A-D7AB-C12603FB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776F4C-6DAE-EF83-CC83-D16F1C92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649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100D4-190C-F946-7D97-DDB8DEBC7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D6E5DE-4BC3-C59F-0C9A-FFD1A3C6F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FF2798-D238-C325-2D9A-200DAB4B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2E0B41-9475-056C-F9D2-792DE826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2F6D5E-DD20-E5FD-2C38-F1A97287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68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43F92-4644-5C56-06FE-CCCA34592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748D75-98A4-4A3C-7E2F-54BC394F7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89889A9-B123-3483-6237-D168A9098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FF1DEB-EB66-E587-7D2A-B000AD8E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6C2596F-BE7E-3F10-2FA3-44A4BF79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F05969-C9A9-2AC1-3941-A7B2B6290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503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FD3D6-A772-B763-7880-04FD21364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4B20A8-1420-D3E5-15AB-FBFC8BD7C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C308A4-3666-1C41-F615-562BF5332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FEF7314-576D-2E57-B9E5-EB2F5486E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1B5236-3F68-C932-F58A-4E80C337D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24AC0FE-7C8E-90CA-1EF6-DDBADB65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E20A41E-3C08-2070-C549-87D16E83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009FCCE-8BBF-CB24-E732-75D388E1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419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8E0F17-43A4-4F28-7EC7-D5D0A8D25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719D55-0CA2-CB27-1554-5327E716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332E9A-A96C-49E8-2B5B-9CCF1181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031C0A-919D-B9AE-FC8C-FF1C7C2B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51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FEE574-A072-5861-F6BC-01D52705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F9AB75D-83F1-102B-0430-D2EF84A1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46B5C6-2D51-D5BC-1515-2A89E27F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57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1ED05-91D0-60B8-34C9-EE6BA579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8F6F65-1992-9A58-DA88-B02F66F0E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50B33A-9D6E-6EEC-EC06-EE9DF14D6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C7E9A4-15A8-521C-9310-6C0AAC0D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E65498-BF34-E14C-3CE4-BC3AD91B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A794BA-07BF-1A30-E7D8-D4E27AE9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11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7DC63-315B-6FB9-B152-07A5991C5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EEAD385-DFB9-0C93-67AE-E1A7C5C5A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D822AD-2665-F36A-ABE2-3A32C2F63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926A6A-CC63-E814-2698-B4B1044B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2F99EA-0CC4-B708-73E8-B1EF3275D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E1F607-331F-0BE1-84E4-BE773BD6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36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600AC1E-28C1-D940-1C77-31688C72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24D90A-2332-2635-5918-0A227DAEE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E6B2C6-90C7-05C1-76BB-5FD7632CD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4FA50C-E7FB-2BEC-6EC3-316553544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7E21ED-45BD-8E47-E3E0-4B8314483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35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B0C7FF0-2CB8-D065-F204-EF7274A65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04865"/>
            <a:ext cx="8462865" cy="84628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DEA2A6-8748-8B5B-21DC-8EDA447D6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975" y="646502"/>
            <a:ext cx="9144000" cy="1928747"/>
          </a:xfrm>
        </p:spPr>
        <p:txBody>
          <a:bodyPr/>
          <a:lstStyle/>
          <a:p>
            <a:r>
              <a:rPr lang="de-DE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Sommercamp `24</a:t>
            </a:r>
            <a:br>
              <a:rPr lang="de-DE"/>
            </a:b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7636D40-3119-3684-7BBF-391C8D669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025" y="2864920"/>
            <a:ext cx="9144000" cy="1655762"/>
          </a:xfrm>
        </p:spPr>
        <p:txBody>
          <a:bodyPr>
            <a:normAutofit/>
          </a:bodyPr>
          <a:lstStyle/>
          <a:p>
            <a:r>
              <a:rPr lang="de-DE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Organsiert von der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Oskara Kalpaka High School, Liepaja  </a:t>
            </a:r>
            <a:r>
              <a:rPr lang="de-DE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0B5937-E210-962C-CFA8-555DAAF910E5}"/>
              </a:ext>
            </a:extLst>
          </p:cNvPr>
          <p:cNvSpPr txBox="1"/>
          <p:nvPr/>
        </p:nvSpPr>
        <p:spPr>
          <a:xfrm>
            <a:off x="82421" y="627137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Documentiert von Daniels Derkevics</a:t>
            </a:r>
          </a:p>
        </p:txBody>
      </p:sp>
    </p:spTree>
    <p:extLst>
      <p:ext uri="{BB962C8B-B14F-4D97-AF65-F5344CB8AC3E}">
        <p14:creationId xmlns:p14="http://schemas.microsoft.com/office/powerpoint/2010/main" val="351522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502A42B-A843-EC61-5819-F719BCB97F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de-DE" sz="4400" b="1" i="1">
                <a:latin typeface="Times New Roman" pitchFamily="18"/>
                <a:cs typeface="Times New Roman" pitchFamily="18"/>
              </a:rPr>
              <a:t>1. Tag im Camp</a:t>
            </a:r>
            <a:br>
              <a:rPr lang="en-US" sz="4400" b="1" i="1">
                <a:latin typeface="Times New Roman" pitchFamily="18"/>
                <a:cs typeface="Times New Roman" pitchFamily="18"/>
              </a:rPr>
            </a:br>
            <a:endParaRPr lang="en-US" i="1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C594D5A-3E28-377E-B5E8-31E0B864B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7" y="5699310"/>
            <a:ext cx="1158689" cy="1158689"/>
          </a:xfrm>
          <a:prstGeom prst="rect">
            <a:avLst/>
          </a:prstGeom>
        </p:spPr>
      </p:pic>
      <p:sp>
        <p:nvSpPr>
          <p:cNvPr id="7" name="Content Placeholder 1033">
            <a:extLst>
              <a:ext uri="{FF2B5EF4-FFF2-40B4-BE49-F238E27FC236}">
                <a16:creationId xmlns:a16="http://schemas.microsoft.com/office/drawing/2014/main" id="{0B795DEF-8AA9-18FF-7350-3CB65B4778C4}"/>
              </a:ext>
            </a:extLst>
          </p:cNvPr>
          <p:cNvSpPr txBox="1">
            <a:spLocks/>
          </p:cNvSpPr>
          <p:nvPr/>
        </p:nvSpPr>
        <p:spPr>
          <a:xfrm>
            <a:off x="932165" y="1156847"/>
            <a:ext cx="3858886" cy="486655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hangingPunct="0">
              <a:spcBef>
                <a:spcPts val="0"/>
              </a:spcBef>
              <a:buSzPct val="100000"/>
              <a:buFont typeface="Arial" panose="020B0604020202020204" pitchFamily="34" charset="0"/>
              <a:buAutoNum type="arabicPeriod"/>
            </a:pPr>
            <a:r>
              <a:rPr lang="en-US">
                <a:latin typeface="Times New Roman" pitchFamily="18"/>
                <a:cs typeface="Times New Roman" pitchFamily="18"/>
              </a:rPr>
              <a:t> Das Sommercamp 2024 der Oskara Kalpaka High School findet in Pāvilosta statt mit Studierenden aus  Paderborn, DE.</a:t>
            </a:r>
          </a:p>
          <a:p>
            <a:pPr marL="0" indent="0" hangingPunct="0">
              <a:spcBef>
                <a:spcPts val="0"/>
              </a:spcBef>
              <a:buSzPct val="100000"/>
              <a:buNone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indent="0" hangingPunct="0">
              <a:spcBef>
                <a:spcPts val="0"/>
              </a:spcBef>
              <a:buSzPct val="100000"/>
              <a:buFont typeface="Arial" panose="020B0604020202020204" pitchFamily="34" charset="0"/>
              <a:buAutoNum type="arabicPeriod" startAt="2"/>
            </a:pPr>
            <a:r>
              <a:rPr lang="en-US">
                <a:latin typeface="Times New Roman" pitchFamily="18"/>
                <a:cs typeface="Times New Roman" pitchFamily="18"/>
              </a:rPr>
              <a:t> </a:t>
            </a:r>
            <a:r>
              <a:rPr lang="de-DE">
                <a:latin typeface="Times New Roman" pitchFamily="18"/>
                <a:cs typeface="Times New Roman" pitchFamily="18"/>
              </a:rPr>
              <a:t>Die Teilnehmer besuchten das Heimatmuseum von Pāvilosta und beschäftigten sich mit virtuellem Fischen.</a:t>
            </a:r>
          </a:p>
          <a:p>
            <a:pPr marL="0" indent="0" hangingPunct="0">
              <a:spcBef>
                <a:spcPts val="0"/>
              </a:spcBef>
              <a:buSzPct val="100000"/>
              <a:buNone/>
            </a:pPr>
            <a:endParaRPr lang="de-DE">
              <a:latin typeface="Times New Roman" pitchFamily="18"/>
              <a:cs typeface="Times New Roman" pitchFamily="18"/>
            </a:endParaRPr>
          </a:p>
          <a:p>
            <a:pPr marL="0" indent="0" hangingPunct="0">
              <a:spcBef>
                <a:spcPts val="0"/>
              </a:spcBef>
              <a:buSzPct val="100000"/>
              <a:buFont typeface="Arial" panose="020B0604020202020204" pitchFamily="34" charset="0"/>
              <a:buAutoNum type="arabicPeriod" startAt="2"/>
            </a:pPr>
            <a:r>
              <a:rPr lang="de-DE">
                <a:latin typeface="Times New Roman" pitchFamily="18"/>
                <a:cs typeface="Times New Roman" pitchFamily="18"/>
              </a:rPr>
              <a:t>Dr. Michael Lönz spricht über die Geschichte von Pāvilosta, gefolgt von einer Bootsfahrt auf dem Fluss Saka.</a:t>
            </a:r>
          </a:p>
          <a:p>
            <a:pPr marL="0" indent="0" hangingPunct="0">
              <a:spcBef>
                <a:spcPts val="0"/>
              </a:spcBef>
              <a:buSzPct val="100000"/>
              <a:buFont typeface="Arial" panose="020B0604020202020204" pitchFamily="34" charset="0"/>
              <a:buAutoNum type="arabicPeriod" startAt="2"/>
            </a:pPr>
            <a:endParaRPr lang="en-US">
              <a:latin typeface="Times New Roman" pitchFamily="18"/>
              <a:cs typeface="Times New Roman" pitchFamily="18"/>
            </a:endParaRPr>
          </a:p>
          <a:p>
            <a:endParaRPr lang="en-US"/>
          </a:p>
        </p:txBody>
      </p:sp>
      <p:pic>
        <p:nvPicPr>
          <p:cNvPr id="11" name="Picture 6" descr="Fotoattēlā varētu būt 3 cilvēki un laiva">
            <a:extLst>
              <a:ext uri="{FF2B5EF4-FFF2-40B4-BE49-F238E27FC236}">
                <a16:creationId xmlns:a16="http://schemas.microsoft.com/office/drawing/2014/main" id="{BA3CC882-DBD8-1E38-BD3B-088AAE0E7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428"/>
          <a:stretch>
            <a:fillRect/>
          </a:stretch>
        </p:blipFill>
        <p:spPr>
          <a:xfrm>
            <a:off x="5041025" y="1118519"/>
            <a:ext cx="3409038" cy="5638793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  <p:pic>
        <p:nvPicPr>
          <p:cNvPr id="12" name="Picture 4" descr="Fotoattēlā varētu būt 8 cilvēki, cilvēki mācību procesā un teksts">
            <a:extLst>
              <a:ext uri="{FF2B5EF4-FFF2-40B4-BE49-F238E27FC236}">
                <a16:creationId xmlns:a16="http://schemas.microsoft.com/office/drawing/2014/main" id="{DD7FFCFD-CAF1-912D-AA3D-C4472CD853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733" r="2" b="2"/>
          <a:stretch>
            <a:fillRect/>
          </a:stretch>
        </p:blipFill>
        <p:spPr>
          <a:xfrm>
            <a:off x="8530745" y="1118519"/>
            <a:ext cx="3409038" cy="2766060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  <p:pic>
        <p:nvPicPr>
          <p:cNvPr id="13" name="Picture 2" descr="Fotoattēlā varētu būt 5 cilvēki un cilvēki nometņo">
            <a:extLst>
              <a:ext uri="{FF2B5EF4-FFF2-40B4-BE49-F238E27FC236}">
                <a16:creationId xmlns:a16="http://schemas.microsoft.com/office/drawing/2014/main" id="{E5417CE4-C582-1C8C-04C9-34B626617F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564" r="7172" b="2"/>
          <a:stretch>
            <a:fillRect/>
          </a:stretch>
        </p:blipFill>
        <p:spPr>
          <a:xfrm>
            <a:off x="8530745" y="3991252"/>
            <a:ext cx="3409038" cy="2766060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447FF0F-AF0D-8FC3-F4A4-26D437AB42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15" y="452719"/>
            <a:ext cx="9404722" cy="777368"/>
          </a:xfrm>
        </p:spPr>
        <p:txBody>
          <a:bodyPr/>
          <a:lstStyle/>
          <a:p>
            <a:pPr lvl="0"/>
            <a:r>
              <a:rPr lang="de-DE" sz="4400" b="1" i="1">
                <a:latin typeface="Times New Roman" pitchFamily="18"/>
                <a:cs typeface="Times New Roman" pitchFamily="18"/>
              </a:rPr>
              <a:t>2. Tag im C</a:t>
            </a:r>
            <a:r>
              <a:rPr lang="lv-LV" sz="4400" b="1" i="1">
                <a:latin typeface="Times New Roman" pitchFamily="18"/>
                <a:cs typeface="Times New Roman" pitchFamily="18"/>
              </a:rPr>
              <a:t>amp </a:t>
            </a:r>
            <a:endParaRPr lang="en-US" sz="4400" b="1" i="1">
              <a:latin typeface="Times New Roman" pitchFamily="18"/>
              <a:cs typeface="Times New Roman" pitchFamily="18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B2639D6-43EC-D8DD-47F5-426B84E06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9643"/>
            <a:ext cx="1308847" cy="1308847"/>
          </a:xfrm>
          <a:prstGeom prst="rect">
            <a:avLst/>
          </a:prstGeom>
        </p:spPr>
      </p:pic>
      <p:sp>
        <p:nvSpPr>
          <p:cNvPr id="10" name="Satura vietturis 2">
            <a:extLst>
              <a:ext uri="{FF2B5EF4-FFF2-40B4-BE49-F238E27FC236}">
                <a16:creationId xmlns:a16="http://schemas.microsoft.com/office/drawing/2014/main" id="{251D6CAC-F334-8819-B14D-22D2B4263EC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46115" y="1577789"/>
            <a:ext cx="4457212" cy="4491314"/>
          </a:xfrm>
        </p:spPr>
        <p:txBody>
          <a:bodyPr/>
          <a:lstStyle/>
          <a:p>
            <a:pPr marL="0" lvl="0" indent="0" defTabSz="914400" hangingPunct="0">
              <a:lnSpc>
                <a:spcPct val="90000"/>
              </a:lnSpc>
              <a:spcBef>
                <a:spcPts val="0"/>
              </a:spcBef>
              <a:buSzPct val="100000"/>
              <a:buChar char="•"/>
            </a:pPr>
            <a:r>
              <a:rPr lang="en-US" sz="1900">
                <a:latin typeface="Times New Roman" pitchFamily="18"/>
                <a:cs typeface="Times New Roman" pitchFamily="18"/>
              </a:rPr>
              <a:t>  </a:t>
            </a:r>
            <a:r>
              <a:rPr lang="de-DE" sz="1900">
                <a:latin typeface="Times New Roman" pitchFamily="18"/>
                <a:cs typeface="Times New Roman" pitchFamily="18"/>
              </a:rPr>
              <a:t>Am zweiten Tag des Sommercamps stand die biologische Vielfalt der Fische im Mittelpunkt, wobei Dr. Didzis Ustups über kommerziell genutzte Arten wie die Flunder sprach. </a:t>
            </a:r>
            <a:endParaRPr lang="lv-LV" sz="1900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lnSpc>
                <a:spcPct val="90000"/>
              </a:lnSpc>
              <a:spcBef>
                <a:spcPts val="0"/>
              </a:spcBef>
              <a:buSzPct val="100000"/>
              <a:buChar char="•"/>
            </a:pPr>
            <a:endParaRPr lang="en-US" sz="1900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lnSpc>
                <a:spcPct val="90000"/>
              </a:lnSpc>
              <a:spcBef>
                <a:spcPts val="0"/>
              </a:spcBef>
              <a:buSzPct val="100000"/>
              <a:buChar char="•"/>
            </a:pPr>
            <a:r>
              <a:rPr lang="en-US" sz="1900">
                <a:latin typeface="Times New Roman" pitchFamily="18"/>
                <a:cs typeface="Times New Roman" pitchFamily="18"/>
              </a:rPr>
              <a:t> </a:t>
            </a:r>
            <a:r>
              <a:rPr lang="de-DE" sz="1900">
                <a:latin typeface="Times New Roman" pitchFamily="18"/>
                <a:cs typeface="Times New Roman" pitchFamily="18"/>
              </a:rPr>
              <a:t> Die Teilnehmer zählten Fischbrut an der Ostseeküste und erfuhren von BIOR-Forscher Kaspars Abersons mehr über den Lebenszyklus des Aals.</a:t>
            </a:r>
            <a:endParaRPr lang="lv-LV" sz="1900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lnSpc>
                <a:spcPct val="90000"/>
              </a:lnSpc>
              <a:spcBef>
                <a:spcPts val="0"/>
              </a:spcBef>
              <a:buSzPct val="100000"/>
              <a:buChar char="•"/>
            </a:pPr>
            <a:endParaRPr lang="en-US" sz="1900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lnSpc>
                <a:spcPct val="90000"/>
              </a:lnSpc>
              <a:spcBef>
                <a:spcPts val="0"/>
              </a:spcBef>
              <a:buSzPct val="100000"/>
              <a:buChar char="•"/>
            </a:pPr>
            <a:r>
              <a:rPr lang="en-US" sz="1900">
                <a:latin typeface="Times New Roman" pitchFamily="18"/>
                <a:cs typeface="Times New Roman" pitchFamily="18"/>
              </a:rPr>
              <a:t>  </a:t>
            </a:r>
            <a:r>
              <a:rPr lang="de-DE" sz="1900">
                <a:latin typeface="Times New Roman" pitchFamily="18"/>
                <a:cs typeface="Times New Roman" pitchFamily="18"/>
              </a:rPr>
              <a:t>Dzintars Zamarītis gab einen Meisterkurs im Fischräuchern, und Ģirts Vagotiņš-Vagulis erzählte Geschichten über die Fischereigeschichte von Pāvilosta.</a:t>
            </a:r>
            <a:endParaRPr lang="en-US" sz="1900">
              <a:latin typeface="Times New Roman" pitchFamily="18"/>
              <a:cs typeface="Times New Roman" pitchFamily="18"/>
            </a:endParaRPr>
          </a:p>
          <a:p>
            <a:pPr lvl="0">
              <a:lnSpc>
                <a:spcPct val="90000"/>
              </a:lnSpc>
            </a:pPr>
            <a:endParaRPr lang="en-US" sz="1900"/>
          </a:p>
        </p:txBody>
      </p:sp>
      <p:pic>
        <p:nvPicPr>
          <p:cNvPr id="11" name="Picture 6" descr="Fotoattēlā varētu būt 1 persona">
            <a:extLst>
              <a:ext uri="{FF2B5EF4-FFF2-40B4-BE49-F238E27FC236}">
                <a16:creationId xmlns:a16="http://schemas.microsoft.com/office/drawing/2014/main" id="{6DF67B23-DF1B-2461-D694-93DDDC5181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78" r="33267"/>
          <a:stretch>
            <a:fillRect/>
          </a:stretch>
        </p:blipFill>
        <p:spPr>
          <a:xfrm>
            <a:off x="5222532" y="1370673"/>
            <a:ext cx="3127500" cy="5173109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  <p:pic>
        <p:nvPicPr>
          <p:cNvPr id="12" name="Picture 2" descr="Fotoattēlā varētu būt 1 persona un atpūšas, nakšņojot teltī, kempingā vai treilerī">
            <a:extLst>
              <a:ext uri="{FF2B5EF4-FFF2-40B4-BE49-F238E27FC236}">
                <a16:creationId xmlns:a16="http://schemas.microsoft.com/office/drawing/2014/main" id="{88464B57-9C3D-3541-ABEC-B68BB26BA7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273" r="5463" b="2"/>
          <a:stretch>
            <a:fillRect/>
          </a:stretch>
        </p:blipFill>
        <p:spPr>
          <a:xfrm>
            <a:off x="8854717" y="1370673"/>
            <a:ext cx="2889047" cy="2344144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  <p:pic>
        <p:nvPicPr>
          <p:cNvPr id="13" name="Picture 8" descr="Fotoattēlā varētu būt 3 cilvēki un teksts">
            <a:extLst>
              <a:ext uri="{FF2B5EF4-FFF2-40B4-BE49-F238E27FC236}">
                <a16:creationId xmlns:a16="http://schemas.microsoft.com/office/drawing/2014/main" id="{89BAC891-84C9-9A0D-E633-783E24EB67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733" r="2" b="2"/>
          <a:stretch>
            <a:fillRect/>
          </a:stretch>
        </p:blipFill>
        <p:spPr>
          <a:xfrm>
            <a:off x="8854719" y="4199639"/>
            <a:ext cx="2889045" cy="2344143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9F912C9-D87D-CA51-BA9E-C7B38C586B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5351"/>
            <a:ext cx="10515600" cy="1325563"/>
          </a:xfrm>
        </p:spPr>
        <p:txBody>
          <a:bodyPr/>
          <a:lstStyle/>
          <a:p>
            <a:pPr lvl="0"/>
            <a:r>
              <a:rPr lang="lv-LV" b="1" i="1">
                <a:latin typeface="Times New Roman" pitchFamily="18"/>
                <a:cs typeface="Times New Roman" pitchFamily="18"/>
              </a:rPr>
              <a:t>3</a:t>
            </a:r>
            <a:r>
              <a:rPr lang="de-DE" b="1" i="1">
                <a:latin typeface="Times New Roman" pitchFamily="18"/>
                <a:cs typeface="Times New Roman" pitchFamily="18"/>
              </a:rPr>
              <a:t>. Tag im C</a:t>
            </a:r>
            <a:r>
              <a:rPr lang="lv-LV" b="1" i="1">
                <a:latin typeface="Times New Roman" pitchFamily="18"/>
                <a:cs typeface="Times New Roman" pitchFamily="18"/>
              </a:rPr>
              <a:t>amp</a:t>
            </a:r>
            <a:endParaRPr lang="en-US" b="1" i="1">
              <a:latin typeface="Times New Roman" pitchFamily="18"/>
              <a:cs typeface="Times New Roman" pitchFamily="18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0BFC5B7-900B-111E-7619-F4486CDE2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4369"/>
            <a:ext cx="1568280" cy="1568280"/>
          </a:xfrm>
          <a:prstGeom prst="rect">
            <a:avLst/>
          </a:prstGeom>
        </p:spPr>
      </p:pic>
      <p:sp>
        <p:nvSpPr>
          <p:cNvPr id="10" name="Content Placeholder 3081">
            <a:extLst>
              <a:ext uri="{FF2B5EF4-FFF2-40B4-BE49-F238E27FC236}">
                <a16:creationId xmlns:a16="http://schemas.microsoft.com/office/drawing/2014/main" id="{6FF7570A-9A76-43F7-E649-2A6D4156471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227147"/>
            <a:ext cx="4267646" cy="4437951"/>
          </a:xfrm>
        </p:spPr>
        <p:txBody>
          <a:bodyPr>
            <a:normAutofit fontScale="85000" lnSpcReduction="20000"/>
          </a:bodyPr>
          <a:lstStyle/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 </a:t>
            </a:r>
            <a:r>
              <a:rPr lang="de-DE">
                <a:latin typeface="Times New Roman" pitchFamily="18"/>
                <a:cs typeface="Times New Roman" pitchFamily="18"/>
              </a:rPr>
              <a:t> Am dritten Tag standen Exkursionen auf dem Programm, angefangen bei der Fischbrutanstalt „Tome“, wo die Teilnehmer etwas über die Lachs- und Forellenzucht erfuhren.</a:t>
            </a:r>
            <a:endParaRPr lang="lv-LV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 </a:t>
            </a:r>
            <a:r>
              <a:rPr lang="de-DE">
                <a:latin typeface="Times New Roman" pitchFamily="18"/>
                <a:cs typeface="Times New Roman" pitchFamily="18"/>
              </a:rPr>
              <a:t>In Kandava besuchten die Camper das örtliche Museum und genossen Eichelkaffee.</a:t>
            </a:r>
          </a:p>
          <a:p>
            <a:pPr marL="0" lvl="0" indent="0" defTabSz="914400" hangingPunct="0">
              <a:spcBef>
                <a:spcPts val="0"/>
              </a:spcBef>
              <a:buSzPct val="100000"/>
              <a:buNone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  </a:t>
            </a:r>
            <a:r>
              <a:rPr lang="de-DE">
                <a:latin typeface="Times New Roman" pitchFamily="18"/>
                <a:cs typeface="Times New Roman" pitchFamily="18"/>
              </a:rPr>
              <a:t>Der Tag endete mit sportlichen Freundschaftsspielen in Zviedru cepure und Diskussionen am Lagerfeuer.</a:t>
            </a:r>
            <a:endParaRPr lang="en-US">
              <a:latin typeface="Times New Roman" pitchFamily="18"/>
              <a:cs typeface="Times New Roman" pitchFamily="18"/>
            </a:endParaRPr>
          </a:p>
          <a:p>
            <a:pPr lvl="0"/>
            <a:endParaRPr lang="en-US"/>
          </a:p>
        </p:txBody>
      </p:sp>
      <p:pic>
        <p:nvPicPr>
          <p:cNvPr id="11" name="Picture 4" descr="Fotoattēlā varētu būt 5 cilvēki">
            <a:extLst>
              <a:ext uri="{FF2B5EF4-FFF2-40B4-BE49-F238E27FC236}">
                <a16:creationId xmlns:a16="http://schemas.microsoft.com/office/drawing/2014/main" id="{ED17896B-7B3A-683B-CE6B-5879A4E197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84" r="5152" b="2"/>
          <a:stretch>
            <a:fillRect/>
          </a:stretch>
        </p:blipFill>
        <p:spPr>
          <a:xfrm>
            <a:off x="8682993" y="1062660"/>
            <a:ext cx="2937505" cy="2383463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  <p:pic>
        <p:nvPicPr>
          <p:cNvPr id="12" name="Picture 6" descr="Fotoattēlā varētu būt 1 persona">
            <a:extLst>
              <a:ext uri="{FF2B5EF4-FFF2-40B4-BE49-F238E27FC236}">
                <a16:creationId xmlns:a16="http://schemas.microsoft.com/office/drawing/2014/main" id="{AB192E30-A203-6D36-294C-914AD96BC0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13" r="34625"/>
          <a:stretch>
            <a:fillRect/>
          </a:stretch>
        </p:blipFill>
        <p:spPr>
          <a:xfrm>
            <a:off x="5262282" y="1067038"/>
            <a:ext cx="3132487" cy="5181358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  <p:pic>
        <p:nvPicPr>
          <p:cNvPr id="13" name="Picture 2" descr="Fotoattēlā varētu būt 11 cilvēku, cilvēki nometņo un uguns">
            <a:extLst>
              <a:ext uri="{FF2B5EF4-FFF2-40B4-BE49-F238E27FC236}">
                <a16:creationId xmlns:a16="http://schemas.microsoft.com/office/drawing/2014/main" id="{B582D5CA-A9D4-25CE-9DD0-95F4CDCFE5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61" r="6103" b="-2"/>
          <a:stretch>
            <a:fillRect/>
          </a:stretch>
        </p:blipFill>
        <p:spPr>
          <a:xfrm>
            <a:off x="8682993" y="3742993"/>
            <a:ext cx="3033878" cy="2461659"/>
          </a:xfrm>
          <a:prstGeom prst="rect">
            <a:avLst/>
          </a:prstGeom>
          <a:noFill/>
          <a:ln cap="rnd">
            <a:noFill/>
          </a:ln>
          <a:effectLst>
            <a:outerShdw dist="38103" dir="54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2B94FFA-2E7A-71C2-6439-CB8E8BF751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4224" y="0"/>
            <a:ext cx="10515600" cy="1325563"/>
          </a:xfrm>
        </p:spPr>
        <p:txBody>
          <a:bodyPr/>
          <a:lstStyle/>
          <a:p>
            <a:pPr lvl="0"/>
            <a:r>
              <a:rPr lang="lv-LV"/>
              <a:t> </a:t>
            </a:r>
            <a:r>
              <a:rPr lang="lv-LV" b="1" i="1">
                <a:latin typeface="Times New Roman" pitchFamily="18"/>
                <a:cs typeface="Times New Roman" pitchFamily="18"/>
              </a:rPr>
              <a:t>4</a:t>
            </a:r>
            <a:r>
              <a:rPr lang="de-DE" b="1" i="1">
                <a:latin typeface="Times New Roman" pitchFamily="18"/>
                <a:cs typeface="Times New Roman" pitchFamily="18"/>
              </a:rPr>
              <a:t>. Tag im C</a:t>
            </a:r>
            <a:r>
              <a:rPr lang="lv-LV" b="1" i="1">
                <a:latin typeface="Times New Roman" pitchFamily="18"/>
                <a:cs typeface="Times New Roman" pitchFamily="18"/>
              </a:rPr>
              <a:t>amp</a:t>
            </a:r>
            <a:endParaRPr lang="en-US" b="1" i="1">
              <a:latin typeface="Times New Roman" pitchFamily="18"/>
              <a:cs typeface="Times New Roman" pitchFamily="18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3141031-F847-BF57-2BFE-DFE857D93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9720"/>
            <a:ext cx="1568280" cy="1568280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3A1F3B6C-0255-666E-9D72-08474E3F2841}"/>
              </a:ext>
            </a:extLst>
          </p:cNvPr>
          <p:cNvSpPr txBox="1"/>
          <p:nvPr/>
        </p:nvSpPr>
        <p:spPr>
          <a:xfrm>
            <a:off x="1109700" y="1032524"/>
            <a:ext cx="4269123" cy="5616922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0" baseline="0">
                <a:uFillTx/>
                <a:latin typeface="Times New Roman" pitchFamily="18"/>
                <a:ea typeface="Calibri" pitchFamily="34"/>
                <a:cs typeface="Times New Roman" pitchFamily="18"/>
              </a:rPr>
              <a:t>Den Anfang machte Dr. Guntra Aistare mit einem Vortrag über die Fischereikultur an der Küste, was die  Schüler dazu anregte, Familiengeschichten zu sammeln.</a:t>
            </a:r>
            <a:r>
              <a:rPr lang="en-US" sz="2000" b="0" i="0" u="none" strike="noStrike" kern="1200" cap="none" spc="0" baseline="0">
                <a:uFillTx/>
                <a:latin typeface="Times New Roman" pitchFamily="18"/>
                <a:ea typeface="Calibri" pitchFamily="34"/>
                <a:cs typeface="Times New Roman" pitchFamily="18"/>
              </a:rPr>
              <a:t> </a:t>
            </a:r>
          </a:p>
          <a:p>
            <a:pPr marL="285750" marR="0" lvl="0" indent="-285750" algn="l" defTabSz="4572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0" baseline="0">
                <a:uFillTx/>
                <a:latin typeface="Times New Roman" pitchFamily="18"/>
                <a:ea typeface="Calibri" pitchFamily="34"/>
                <a:cs typeface="Times New Roman" pitchFamily="18"/>
              </a:rPr>
              <a:t>Die Teilnehmer diskutierten mit dem Unternehmer Jānis Peterman über die Herausforderungen der Küstenfischerei.</a:t>
            </a:r>
            <a:r>
              <a:rPr lang="en-US" sz="2000" b="0" i="0" u="none" strike="noStrike" kern="1200" cap="none" spc="0" baseline="0">
                <a:uFillTx/>
                <a:latin typeface="Times New Roman" pitchFamily="18"/>
                <a:ea typeface="Calibri" pitchFamily="34"/>
                <a:cs typeface="Times New Roman" pitchFamily="18"/>
              </a:rPr>
              <a:t> </a:t>
            </a:r>
          </a:p>
          <a:p>
            <a:pPr marL="285750" marR="0" lvl="0" indent="-285750" algn="l" defTabSz="457200" rtl="0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0" baseline="0">
                <a:uFillTx/>
                <a:latin typeface="Times New Roman" pitchFamily="18"/>
                <a:ea typeface="Calibri" pitchFamily="34"/>
                <a:cs typeface="Times New Roman" pitchFamily="18"/>
              </a:rPr>
              <a:t>Der Tag endete mit einer Kanufahrt auf dem Fluss Saka und der traditionellen Fischsuppe von Ēvalds Urtāns, gefolgt von Gesprächen am Lagerfeuer über die Pläne für das nächste Jahr.</a:t>
            </a:r>
            <a:r>
              <a:rPr lang="en-US" sz="2000" b="0" i="0" u="none" strike="noStrike" kern="1200" cap="none" spc="0" baseline="0">
                <a:uFillTx/>
                <a:latin typeface="Times New Roman" pitchFamily="18"/>
                <a:ea typeface="Calibri" pitchFamily="34"/>
                <a:cs typeface="Times New Roman" pitchFamily="18"/>
              </a:rPr>
              <a:t> </a:t>
            </a: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entury Gothic"/>
            </a:endParaRPr>
          </a:p>
        </p:txBody>
      </p:sp>
      <p:pic>
        <p:nvPicPr>
          <p:cNvPr id="11" name="Picture 2" descr="Fotoattēlā varētu būt 8 cilvēki, cilvēki nometņo un pūlis">
            <a:extLst>
              <a:ext uri="{FF2B5EF4-FFF2-40B4-BE49-F238E27FC236}">
                <a16:creationId xmlns:a16="http://schemas.microsoft.com/office/drawing/2014/main" id="{E6265B46-AAAE-BA8D-1E28-52B461A48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17361" y="196258"/>
            <a:ext cx="3011485" cy="2258610"/>
          </a:xfrm>
        </p:spPr>
      </p:pic>
      <p:pic>
        <p:nvPicPr>
          <p:cNvPr id="13" name="Picture 4" descr="Fotoattēlā varētu būt 9 cilvēki un galds">
            <a:extLst>
              <a:ext uri="{FF2B5EF4-FFF2-40B4-BE49-F238E27FC236}">
                <a16:creationId xmlns:a16="http://schemas.microsoft.com/office/drawing/2014/main" id="{464AC5CA-34FA-EB9F-96C5-E619C78A47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30427" y="4424481"/>
            <a:ext cx="3461309" cy="2306831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2" name="Picture 6" descr="Fotoattēlā varētu būt 9 cilvēki un kajaks">
            <a:extLst>
              <a:ext uri="{FF2B5EF4-FFF2-40B4-BE49-F238E27FC236}">
                <a16:creationId xmlns:a16="http://schemas.microsoft.com/office/drawing/2014/main" id="{4C942043-1E9C-4C96-C6BC-6E4B76B856F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98191" y="2286259"/>
            <a:ext cx="3461309" cy="2306831"/>
          </a:xfrm>
          <a:prstGeom prst="rect">
            <a:avLst/>
          </a:prstGeom>
          <a:noFill/>
          <a:ln cap="rnd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</Words>
  <Application>Microsoft Office PowerPoint</Application>
  <PresentationFormat>Breitbild</PresentationFormat>
  <Paragraphs>26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Times New Roman</vt:lpstr>
      <vt:lpstr>Office</vt:lpstr>
      <vt:lpstr>Sommercamp `24 </vt:lpstr>
      <vt:lpstr>1. Tag im Camp </vt:lpstr>
      <vt:lpstr>2. Tag im Camp </vt:lpstr>
      <vt:lpstr>3. Tag im Camp</vt:lpstr>
      <vt:lpstr> 4. Tag im Camp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Ulrike Kurth</dc:creator>
  <cp:lastModifiedBy>Ulrike Kurth</cp:lastModifiedBy>
  <cp:revision>4</cp:revision>
  <dcterms:created xsi:type="dcterms:W3CDTF">2024-10-20T21:33:02Z</dcterms:created>
  <dcterms:modified xsi:type="dcterms:W3CDTF">2024-10-22T19:14:01Z</dcterms:modified>
</cp:coreProperties>
</file>