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70" r:id="rId7"/>
    <p:sldId id="271" r:id="rId8"/>
    <p:sldId id="272" r:id="rId9"/>
    <p:sldId id="276" r:id="rId10"/>
    <p:sldId id="273" r:id="rId11"/>
    <p:sldId id="274" r:id="rId12"/>
    <p:sldId id="275" r:id="rId13"/>
    <p:sldId id="269" r:id="rId14"/>
    <p:sldId id="277" r:id="rId15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111" d="100"/>
          <a:sy n="111" d="100"/>
        </p:scale>
        <p:origin x="9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7E7D38-EF0A-4CC5-953A-33BF8122B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4F6283-91D5-402C-BFFD-45060F24AE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6D9A-9721-4C71-9CCF-624BE71C7E30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F09A4B-67C9-4CE6-9C51-73B10DEE5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D56EB4-A686-4CC0-8E4D-BC4CC72733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FC87-8386-4C33-A9C4-75165A392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01492-315C-4F52-9FE7-97A321A0C63D}" type="datetimeFigureOut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45F7-83D9-4474-819F-0215724EBD06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87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04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96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03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85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3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87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5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8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2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74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07312B-C253-4D65-AACA-81677988A97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9A81A-8641-4C18-80AF-0D67D423D4FA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127B1B-BA6C-480A-A521-8595085F0CEF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feld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C159A-F464-4392-93FB-C0D9590C351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B628B-90B5-4C76-8FE4-CD95CD6F7823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7" name="Textfeld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667E5B-48F2-4DBF-B280-72653F57441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15E578-6F92-40D4-9A6F-C7006C13D510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11877-0E54-4A2C-8238-7EEE2EBE253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091D11-2887-41E7-B876-C635CACEE68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3FAA1-F31C-458F-BB2D-860B25D1AA03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D0C2C-1DFE-4990-9F8B-6411888F96D5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515C5C-8B10-4A97-9EBE-96B3BD5EB249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C3E42-8F8A-4010-9D67-0E884612493F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E8F3EA-C15F-4E9F-AE78-CC6CE4845224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AD6F1-0738-4064-ACE4-2C4E07A2BBE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3F4F3-C11E-49B8-AEB4-89A7CD6B2D22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ihand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ihand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ihand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ihand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e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ihand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ihand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ihand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htec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83E4197-86B0-470F-BEC9-7D935231D218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88" y="-379562"/>
            <a:ext cx="12281327" cy="728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01921" y="-3374999"/>
            <a:ext cx="7333187" cy="102784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BC6DB8-78B6-63A8-62A4-BEDFCFDB3F5D}"/>
              </a:ext>
            </a:extLst>
          </p:cNvPr>
          <p:cNvSpPr txBox="1"/>
          <p:nvPr/>
        </p:nvSpPr>
        <p:spPr>
          <a:xfrm>
            <a:off x="4728400" y="1205520"/>
            <a:ext cx="7334991" cy="378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dirty="0">
                <a:solidFill>
                  <a:srgbClr val="53813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3600" b="1" dirty="0">
                <a:solidFill>
                  <a:srgbClr val="53813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b="1" dirty="0">
                <a:solidFill>
                  <a:srgbClr val="53813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Landschaft und Gesellschaft -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600" b="1" dirty="0">
                <a:solidFill>
                  <a:srgbClr val="538135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unser Leben geprägt </a:t>
            </a:r>
            <a:r>
              <a:rPr lang="de-DE" sz="3600" b="1" dirty="0">
                <a:solidFill>
                  <a:srgbClr val="53813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durch Wasser 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de-DE" sz="3600" b="1" dirty="0">
                <a:solidFill>
                  <a:srgbClr val="538135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36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Landscape and society – 				    our lives shaped by water</a:t>
            </a:r>
            <a:endParaRPr lang="de-DE" sz="2800" b="1" dirty="0">
              <a:solidFill>
                <a:srgbClr val="3366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endParaRPr lang="de-DE" sz="2800" b="1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de-DE" sz="2800" b="1" i="1" dirty="0">
                <a:solidFill>
                  <a:srgbClr val="3366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Homepage: lage.westfaelisches.forum.de</a:t>
            </a:r>
            <a:endParaRPr lang="en-GB" sz="3600" b="1" i="1" dirty="0">
              <a:solidFill>
                <a:srgbClr val="336699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33723" y="-272889"/>
            <a:ext cx="341415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787" y="577263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035" y="5942559"/>
            <a:ext cx="1973803" cy="799371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44B7EC45-2945-2285-C8A9-8073D603F5F3}"/>
              </a:ext>
            </a:extLst>
          </p:cNvPr>
          <p:cNvSpPr txBox="1"/>
          <p:nvPr/>
        </p:nvSpPr>
        <p:spPr>
          <a:xfrm>
            <a:off x="320679" y="1246935"/>
            <a:ext cx="2445136" cy="196977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6600" b="1" i="1" dirty="0" err="1">
                <a:solidFill>
                  <a:srgbClr val="336699"/>
                </a:solidFill>
                <a:latin typeface="Garamond" panose="02020404030301010803" pitchFamily="18" charset="0"/>
              </a:rPr>
              <a:t>LaGe</a:t>
            </a:r>
            <a:endParaRPr lang="de-DE" sz="6600" b="1" i="1" dirty="0">
              <a:solidFill>
                <a:srgbClr val="336699"/>
              </a:solidFill>
              <a:latin typeface="Garamond" panose="02020404030301010803" pitchFamily="18" charset="0"/>
            </a:endParaRPr>
          </a:p>
          <a:p>
            <a:endParaRPr lang="de-DE" sz="3600" dirty="0">
              <a:solidFill>
                <a:srgbClr val="336699"/>
              </a:solidFill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17F0DEE1-E025-6143-F740-C6EA7662D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30" y="3082277"/>
            <a:ext cx="573473" cy="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" y="-277998"/>
            <a:ext cx="12192000" cy="713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48" y="5614965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188" y="5911095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81318" y="1302182"/>
            <a:ext cx="2775949" cy="212365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Weitere Planung:</a:t>
            </a:r>
          </a:p>
          <a:p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Further </a:t>
            </a:r>
            <a:r>
              <a:rPr lang="de-DE" sz="28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planning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endParaRPr lang="de-DE" sz="3600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EDD01D-78A8-5E21-FC66-AC4E177DA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888" y="2877481"/>
            <a:ext cx="573473" cy="5734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A6AFBE-7D09-A9FA-7C93-B48E41715E45}"/>
              </a:ext>
            </a:extLst>
          </p:cNvPr>
          <p:cNvSpPr txBox="1"/>
          <p:nvPr/>
        </p:nvSpPr>
        <p:spPr>
          <a:xfrm>
            <a:off x="4564641" y="3569594"/>
            <a:ext cx="7677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Later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we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will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consider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if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we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will: </a:t>
            </a:r>
          </a:p>
          <a:p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=&gt;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create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a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timeline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with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important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events</a:t>
            </a:r>
            <a:endParaRPr lang="de-DE" sz="3200" b="1" i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=&gt; 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analyse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</a:t>
            </a:r>
            <a:r>
              <a:rPr lang="en-US" sz="32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evelopment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steps in the past</a:t>
            </a:r>
            <a:endParaRPr lang="de-DE" sz="32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2" y="-102536"/>
            <a:ext cx="12192000" cy="69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135" y="5757885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2703" y="5980532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74257" y="1286424"/>
            <a:ext cx="3429992" cy="212365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Nächste Termine</a:t>
            </a:r>
          </a:p>
          <a:p>
            <a:r>
              <a:rPr lang="de-DE" sz="2800" b="1" i="1" dirty="0">
                <a:solidFill>
                  <a:srgbClr val="336699"/>
                </a:solidFill>
                <a:latin typeface="Garamond" panose="02020404030301010803" pitchFamily="18" charset="0"/>
              </a:rPr>
              <a:t>Next </a:t>
            </a:r>
            <a:r>
              <a:rPr lang="de-DE" sz="2800" b="1" i="1" dirty="0" err="1">
                <a:solidFill>
                  <a:srgbClr val="336699"/>
                </a:solidFill>
                <a:latin typeface="Garamond" panose="02020404030301010803" pitchFamily="18" charset="0"/>
              </a:rPr>
              <a:t>appointments</a:t>
            </a:r>
            <a:r>
              <a:rPr lang="de-DE" sz="2800" b="1" i="1" dirty="0">
                <a:solidFill>
                  <a:srgbClr val="336699"/>
                </a:solidFill>
                <a:latin typeface="Garamond" panose="02020404030301010803" pitchFamily="18" charset="0"/>
              </a:rPr>
              <a:t>: </a:t>
            </a:r>
            <a:endParaRPr lang="de-DE" sz="3200" b="1" i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endParaRPr lang="de-DE" sz="3600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EDD01D-78A8-5E21-FC66-AC4E177DA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776" y="2802840"/>
            <a:ext cx="573473" cy="5734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A6AFBE-7D09-A9FA-7C93-B48E41715E45}"/>
              </a:ext>
            </a:extLst>
          </p:cNvPr>
          <p:cNvSpPr txBox="1"/>
          <p:nvPr/>
        </p:nvSpPr>
        <p:spPr>
          <a:xfrm>
            <a:off x="5360855" y="461631"/>
            <a:ext cx="78497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Competition: „Video“ =&gt; 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01.11.2022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2. Info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about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each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parter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=&gt; 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01.11.2022 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3. Virtuell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meeting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with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teams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=&gt; 	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17.11.2022, 4 p.m. 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(German time)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4. Meeting in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Belgium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=&gt;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End </a:t>
            </a:r>
            <a:r>
              <a:rPr lang="de-DE" sz="32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of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February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 2023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5. Conference in Paderborn =&gt;</a:t>
            </a: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	</a:t>
            </a:r>
            <a:r>
              <a:rPr lang="de-DE" sz="3200" b="1" dirty="0">
                <a:solidFill>
                  <a:srgbClr val="336699"/>
                </a:solidFill>
                <a:latin typeface="Garamond" panose="02020404030301010803" pitchFamily="18" charset="0"/>
              </a:rPr>
              <a:t>04.05.-07.05.2023</a:t>
            </a:r>
            <a:r>
              <a:rPr lang="de-DE" sz="36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endParaRPr lang="de-DE" sz="36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5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24" y="-216376"/>
            <a:ext cx="12192000" cy="706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BC6DB8-78B6-63A8-62A4-BEDFCFDB3F5D}"/>
              </a:ext>
            </a:extLst>
          </p:cNvPr>
          <p:cNvSpPr txBox="1"/>
          <p:nvPr/>
        </p:nvSpPr>
        <p:spPr>
          <a:xfrm>
            <a:off x="4724321" y="1607718"/>
            <a:ext cx="7598962" cy="438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Koordinator: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Westfälisches Forum für Kultur und Bildung e.V.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dirty="0">
              <a:solidFill>
                <a:srgbClr val="336699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Belgien: 	</a:t>
            </a:r>
            <a:r>
              <a:rPr lang="de-DE" sz="2000" b="1" dirty="0" err="1">
                <a:solidFill>
                  <a:srgbClr val="336699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Sambu</a:t>
            </a:r>
            <a:r>
              <a:rPr lang="de-DE" sz="2000" b="1" dirty="0" err="1">
                <a:solidFill>
                  <a:srgbClr val="336699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cusforum</a:t>
            </a:r>
            <a:endParaRPr lang="de-DE" sz="2000" b="1" dirty="0">
              <a:solidFill>
                <a:srgbClr val="336699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Irland: 		</a:t>
            </a:r>
            <a:r>
              <a:rPr lang="de-DE" sz="2000" b="1" dirty="0" err="1">
                <a:solidFill>
                  <a:srgbClr val="336699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Muintearas</a:t>
            </a:r>
            <a:endParaRPr lang="de-DE" sz="2000" b="1" dirty="0">
              <a:solidFill>
                <a:srgbClr val="336699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Lettland: 	</a:t>
            </a:r>
            <a:r>
              <a:rPr lang="en-GB" sz="2000" b="1" kern="1200" dirty="0">
                <a:solidFill>
                  <a:srgbClr val="336699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Oskar Kalpaks Liepaja Secondary School Nr. 15</a:t>
            </a:r>
            <a:endParaRPr lang="de-DE" sz="2000" dirty="0">
              <a:solidFill>
                <a:srgbClr val="336699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600" b="1" dirty="0">
              <a:solidFill>
                <a:srgbClr val="336699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36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148" y="5711153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133" y="5944171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63133" y="1988765"/>
            <a:ext cx="2141983" cy="141577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6600" b="1" i="1" dirty="0" err="1">
                <a:solidFill>
                  <a:srgbClr val="336699"/>
                </a:solidFill>
                <a:latin typeface="Garamond" panose="02020404030301010803" pitchFamily="18" charset="0"/>
              </a:rPr>
              <a:t>LaGe</a:t>
            </a:r>
            <a:endParaRPr lang="de-DE" sz="3600" dirty="0">
              <a:solidFill>
                <a:srgbClr val="336699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8268A4-A843-1EE3-858C-355ACC70A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41" y="1289206"/>
            <a:ext cx="573473" cy="6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" y="-277997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BC6DB8-78B6-63A8-62A4-BEDFCFDB3F5D}"/>
              </a:ext>
            </a:extLst>
          </p:cNvPr>
          <p:cNvSpPr txBox="1"/>
          <p:nvPr/>
        </p:nvSpPr>
        <p:spPr>
          <a:xfrm>
            <a:off x="4745496" y="1507102"/>
            <a:ext cx="7831957" cy="481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Klimaent</a:t>
            </a:r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wicklung und Naturschutz sind wichtige Themen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development and nature conservation are important issues</a:t>
            </a:r>
            <a:endParaRPr lang="de-DE" sz="2000" b="1" i="1" dirty="0">
              <a:solidFill>
                <a:schemeClr val="tx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i="1" dirty="0">
              <a:solidFill>
                <a:srgbClr val="336699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Prägung unserer Städte und Regionen ist interessant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character of our cities and regions is interesting</a:t>
            </a:r>
            <a:endParaRPr lang="de-DE" sz="2000" b="1" i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Paderborn möchte das Europäische </a:t>
            </a:r>
            <a:r>
              <a:rPr lang="de-DE" sz="2000" b="1" dirty="0" err="1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Kulturerbesiegel</a:t>
            </a:r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beantragen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Paderborn would like to apply for the European Heritage Label</a:t>
            </a:r>
            <a:endParaRPr lang="de-DE" sz="2000" i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chemeClr val="tx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36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804" y="5652088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133" y="5834701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81319" y="1302182"/>
            <a:ext cx="2445136" cy="224676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Hintergrund</a:t>
            </a:r>
          </a:p>
          <a:p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  <a:p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Background</a:t>
            </a:r>
          </a:p>
          <a:p>
            <a:endParaRPr lang="de-DE" sz="3600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0F7329-FE4C-6568-1C2F-8CA86EF33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73" y="2951799"/>
            <a:ext cx="573473" cy="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070" y="10"/>
            <a:ext cx="12236069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BC6DB8-78B6-63A8-62A4-BEDFCFDB3F5D}"/>
              </a:ext>
            </a:extLst>
          </p:cNvPr>
          <p:cNvSpPr txBox="1"/>
          <p:nvPr/>
        </p:nvSpPr>
        <p:spPr>
          <a:xfrm>
            <a:off x="5184233" y="1110303"/>
            <a:ext cx="7507847" cy="5110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Erste Vorschläge für die Website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proposals for the website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Kooperation mit der Stadt Paderborn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 with the city of Paderborn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Beteiligung an der Europawoche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the Europe week 2023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Nächstes Treffen in Belgien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Next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solidFill>
                  <a:srgbClr val="336699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3200" b="1" dirty="0">
                <a:solidFill>
                  <a:srgbClr val="336699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197" y="5935070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2" y="1233170"/>
            <a:ext cx="2445136" cy="255454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Diskussion:</a:t>
            </a:r>
          </a:p>
          <a:p>
            <a:endParaRPr lang="de-DE" sz="2800" b="1" i="1" dirty="0">
              <a:solidFill>
                <a:srgbClr val="336699"/>
              </a:solidFill>
              <a:latin typeface="Garamond" panose="02020404030301010803" pitchFamily="18" charset="0"/>
            </a:endParaRPr>
          </a:p>
          <a:p>
            <a:r>
              <a:rPr lang="de-DE" sz="28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Discussion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de-DE" sz="36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965" y="3056668"/>
            <a:ext cx="718063" cy="7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7" y="-10611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6674" y="5978833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2" y="1233170"/>
            <a:ext cx="2650100" cy="218521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</a:rPr>
              <a:t>Nächste Aufgaben: </a:t>
            </a:r>
          </a:p>
          <a:p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DE" sz="20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Next </a:t>
            </a:r>
            <a:r>
              <a:rPr lang="de-DE" sz="20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tasks</a:t>
            </a:r>
            <a:r>
              <a:rPr lang="de-DE" sz="20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 </a:t>
            </a:r>
          </a:p>
          <a:p>
            <a:endParaRPr lang="de-DE" sz="36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223" y="2697636"/>
            <a:ext cx="718063" cy="7180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BA87040-D48A-CD41-F829-BF1321F37543}"/>
              </a:ext>
            </a:extLst>
          </p:cNvPr>
          <p:cNvSpPr txBox="1"/>
          <p:nvPr/>
        </p:nvSpPr>
        <p:spPr>
          <a:xfrm>
            <a:off x="5441656" y="525815"/>
            <a:ext cx="6520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1. Competition: </a:t>
            </a:r>
          </a:p>
          <a:p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Make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a 3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minutes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video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=&gt; „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water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impressions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“</a:t>
            </a:r>
          </a:p>
          <a:p>
            <a:r>
              <a:rPr lang="de-DE" sz="2000" b="1" i="1" dirty="0">
                <a:solidFill>
                  <a:srgbClr val="336699"/>
                </a:solidFill>
                <a:latin typeface="Garamond" panose="02020404030301010803" pitchFamily="18" charset="0"/>
              </a:rPr>
              <a:t>Deadline: 01.11.22 </a:t>
            </a:r>
            <a:endParaRPr lang="de-DE" sz="2400" b="1" i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CF9A648-DEDE-B825-9C48-59DC2043E73E}"/>
              </a:ext>
            </a:extLst>
          </p:cNvPr>
          <p:cNvSpPr txBox="1"/>
          <p:nvPr/>
        </p:nvSpPr>
        <p:spPr>
          <a:xfrm>
            <a:off x="5499693" y="1882623"/>
            <a:ext cx="6340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2a. Task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for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All Partners: </a:t>
            </a:r>
          </a:p>
          <a:p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On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second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page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homepage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each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partner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shall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give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some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information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about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own „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water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“: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explain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region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sea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river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ocean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– just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some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geographic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details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… </a:t>
            </a:r>
          </a:p>
          <a:p>
            <a:r>
              <a:rPr lang="de-DE" sz="2000" b="1" i="1" dirty="0">
                <a:solidFill>
                  <a:srgbClr val="336699"/>
                </a:solidFill>
                <a:latin typeface="Garamond" panose="02020404030301010803" pitchFamily="18" charset="0"/>
              </a:rPr>
              <a:t>Deadline: 01.11.22</a:t>
            </a:r>
            <a:endParaRPr lang="de-DE" sz="2400" b="1" i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B1BA0B-EF53-5040-2CA2-EC17D9C6CDD1}"/>
              </a:ext>
            </a:extLst>
          </p:cNvPr>
          <p:cNvSpPr txBox="1"/>
          <p:nvPr/>
        </p:nvSpPr>
        <p:spPr>
          <a:xfrm>
            <a:off x="5499693" y="4098382"/>
            <a:ext cx="69485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2b. Comments: 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Once this information is uploaded, each partner should add short comments - to show the European interaction! </a:t>
            </a:r>
          </a:p>
          <a:p>
            <a:r>
              <a:rPr lang="en-US" sz="2000" b="1" i="1" dirty="0">
                <a:solidFill>
                  <a:srgbClr val="336699"/>
                </a:solidFill>
                <a:latin typeface="Garamond" panose="02020404030301010803" pitchFamily="18" charset="0"/>
              </a:rPr>
              <a:t>The impulse questions follow on the next slide! </a:t>
            </a:r>
            <a:endParaRPr lang="de-DE" sz="2400" b="1" i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0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" y="-55348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133" y="5935070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1" y="1233170"/>
            <a:ext cx="2667354" cy="218521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</a:rPr>
              <a:t>Kurze Kommentare:</a:t>
            </a:r>
          </a:p>
          <a:p>
            <a:r>
              <a:rPr lang="de-DE" sz="20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DE" sz="20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Short Comments: </a:t>
            </a:r>
          </a:p>
          <a:p>
            <a:endParaRPr lang="de-DE" sz="36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699" y="2686474"/>
            <a:ext cx="718063" cy="71806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037827" y="1426327"/>
            <a:ext cx="66470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99"/>
                </a:solidFill>
              </a:rPr>
              <a:t>Was war eindrucksvoll?</a:t>
            </a:r>
          </a:p>
          <a:p>
            <a:r>
              <a:rPr lang="de-DE" sz="2800" b="1" dirty="0">
                <a:solidFill>
                  <a:srgbClr val="336699"/>
                </a:solidFill>
              </a:rPr>
              <a:t>Was ist spezifisch nur für diesen Ort?</a:t>
            </a:r>
          </a:p>
          <a:p>
            <a:r>
              <a:rPr lang="de-DE" sz="2800" b="1" dirty="0">
                <a:solidFill>
                  <a:srgbClr val="336699"/>
                </a:solidFill>
              </a:rPr>
              <a:t>Was kann genutzt, adaptiert werden?</a:t>
            </a:r>
          </a:p>
          <a:p>
            <a:endParaRPr lang="de-DE" sz="2800" b="1" dirty="0">
              <a:solidFill>
                <a:srgbClr val="336699"/>
              </a:solidFill>
            </a:endParaRPr>
          </a:p>
          <a:p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</a:rPr>
              <a:t>What was impressive?</a:t>
            </a:r>
          </a:p>
          <a:p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</a:rPr>
              <a:t>What is specific only to this place?</a:t>
            </a:r>
          </a:p>
          <a:p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</a:rPr>
              <a:t>What can be used, adapted?</a:t>
            </a:r>
            <a:endParaRPr lang="de-DE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08" y="-18436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133" y="6104110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2" y="1233170"/>
            <a:ext cx="2445136" cy="212365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400" b="1" dirty="0">
                <a:solidFill>
                  <a:srgbClr val="336699"/>
                </a:solidFill>
                <a:latin typeface="Garamond" panose="02020404030301010803" pitchFamily="18" charset="0"/>
              </a:rPr>
              <a:t>Weitere Aspekte:</a:t>
            </a:r>
          </a:p>
          <a:p>
            <a:r>
              <a:rPr lang="de-DE" sz="24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Further </a:t>
            </a:r>
            <a:r>
              <a:rPr lang="de-DE" sz="24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aspects</a:t>
            </a:r>
            <a:r>
              <a:rPr lang="de-DE" sz="24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de-DE" sz="20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635" y="2669473"/>
            <a:ext cx="718063" cy="7180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BA87040-D48A-CD41-F829-BF1321F37543}"/>
              </a:ext>
            </a:extLst>
          </p:cNvPr>
          <p:cNvSpPr txBox="1"/>
          <p:nvPr/>
        </p:nvSpPr>
        <p:spPr>
          <a:xfrm>
            <a:off x="5843039" y="1115234"/>
            <a:ext cx="592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Fundamental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rights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water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…..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3AFA2BF-4F65-88A6-8278-0332A2B228BF}"/>
              </a:ext>
            </a:extLst>
          </p:cNvPr>
          <p:cNvSpPr txBox="1"/>
          <p:nvPr/>
        </p:nvSpPr>
        <p:spPr>
          <a:xfrm>
            <a:off x="5843039" y="2074398"/>
            <a:ext cx="6186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Comparision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of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the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situation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in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the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countries: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drinking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water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for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free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?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0B0C10-717A-EDE1-B65E-5D42A9B821D7}"/>
              </a:ext>
            </a:extLst>
          </p:cNvPr>
          <p:cNvSpPr txBox="1"/>
          <p:nvPr/>
        </p:nvSpPr>
        <p:spPr>
          <a:xfrm>
            <a:off x="5849152" y="3320106"/>
            <a:ext cx="591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Collection of terms, names and phrases - inspired by water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C4C3B6-ECDF-6019-B915-9992A0B03AFF}"/>
              </a:ext>
            </a:extLst>
          </p:cNvPr>
          <p:cNvSpPr txBox="1"/>
          <p:nvPr/>
        </p:nvSpPr>
        <p:spPr>
          <a:xfrm>
            <a:off x="5849152" y="4634964"/>
            <a:ext cx="693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Songs and poems on the topic of water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F7AE37-E799-CADD-A4A9-CED8D9C9AE3E}"/>
              </a:ext>
            </a:extLst>
          </p:cNvPr>
          <p:cNvSpPr txBox="1"/>
          <p:nvPr/>
        </p:nvSpPr>
        <p:spPr>
          <a:xfrm>
            <a:off x="5849152" y="408730"/>
            <a:ext cx="470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Water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economic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aspects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1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75" y="4214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0520" y="5962508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1" y="1233170"/>
            <a:ext cx="2642629" cy="187743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Ausblick: </a:t>
            </a:r>
          </a:p>
          <a:p>
            <a:r>
              <a:rPr lang="de-DE" sz="2800" b="1" i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Perspective</a:t>
            </a:r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endParaRPr lang="de-DE" sz="20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457" y="2341499"/>
            <a:ext cx="718063" cy="71806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80146" y="1009817"/>
            <a:ext cx="530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1.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Another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competition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in spring: Sounds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of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water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54978" y="4034353"/>
            <a:ext cx="5009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3. </a:t>
            </a:r>
            <a:r>
              <a:rPr lang="en-US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Benefits and harms of water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  <a:p>
            <a:r>
              <a:rPr lang="de-DE" sz="2400" b="1" dirty="0">
                <a:solidFill>
                  <a:srgbClr val="336699"/>
                </a:solidFill>
              </a:rPr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EAAB69-F4CC-CD28-8BED-B92498C6F8F8}"/>
              </a:ext>
            </a:extLst>
          </p:cNvPr>
          <p:cNvSpPr txBox="1"/>
          <p:nvPr/>
        </p:nvSpPr>
        <p:spPr>
          <a:xfrm>
            <a:off x="6072061" y="2075420"/>
            <a:ext cx="5300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2. Poems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about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water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Two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nice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poems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in alle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mother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tangues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+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translation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into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English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or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German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BF8204-D28F-481D-EEE0-C07D20AA99A9}"/>
              </a:ext>
            </a:extLst>
          </p:cNvPr>
          <p:cNvSpPr txBox="1"/>
          <p:nvPr/>
        </p:nvSpPr>
        <p:spPr>
          <a:xfrm>
            <a:off x="6072061" y="4690620"/>
            <a:ext cx="4682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4. Paintings and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art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photos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concerning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all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kind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de-DE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water</a:t>
            </a:r>
            <a:endParaRPr lang="de-DE" sz="28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3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27" y="-53861"/>
            <a:ext cx="12192000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7AABBF-7B8C-77D1-D6E7-7C8F96AC1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4035" y="-3399866"/>
            <a:ext cx="7333187" cy="102784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6CA9719E-C124-AA73-C0DD-1A1DEF3CE6C3}"/>
              </a:ext>
            </a:extLst>
          </p:cNvPr>
          <p:cNvSpPr txBox="1"/>
          <p:nvPr/>
        </p:nvSpPr>
        <p:spPr>
          <a:xfrm>
            <a:off x="-23941" y="-102536"/>
            <a:ext cx="375833" cy="3970318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60B42D2-8B70-243A-FB91-28EC7CF3C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511" y="5811522"/>
            <a:ext cx="2196291" cy="104646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B6819C3-F039-ECAF-0D4B-34EBE221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133" y="6104110"/>
            <a:ext cx="1973803" cy="79937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BF8D165-F5D8-BAFE-8B8C-A3ADDBE4CFF6}"/>
              </a:ext>
            </a:extLst>
          </p:cNvPr>
          <p:cNvSpPr txBox="1"/>
          <p:nvPr/>
        </p:nvSpPr>
        <p:spPr>
          <a:xfrm>
            <a:off x="351892" y="1233170"/>
            <a:ext cx="2445136" cy="200054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i="1" dirty="0">
              <a:solidFill>
                <a:srgbClr val="336699"/>
              </a:solidFill>
            </a:endParaRP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Geschichten:</a:t>
            </a:r>
          </a:p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DE" sz="2800" b="1" i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Stories:</a:t>
            </a:r>
            <a:endParaRPr lang="de-DE" sz="3600" b="1" i="1" dirty="0">
              <a:solidFill>
                <a:srgbClr val="336699"/>
              </a:solidFill>
            </a:endParaRPr>
          </a:p>
          <a:p>
            <a:endParaRPr lang="de-DE" sz="2000" b="1" i="1" dirty="0">
              <a:solidFill>
                <a:srgbClr val="336699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03B7C5-FD6C-B5A1-A4B2-877D401CB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965" y="2515655"/>
            <a:ext cx="718063" cy="71806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95508" y="2666529"/>
            <a:ext cx="419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336699"/>
                </a:solidFill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Liepaja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hinterland</a:t>
            </a:r>
            <a:endParaRPr lang="de-DE" sz="24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43204" y="3375134"/>
            <a:ext cx="530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99"/>
                </a:solidFill>
              </a:rPr>
              <a:t> 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Galway Bay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hinterland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03392" y="1104753"/>
            <a:ext cx="7429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Telling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about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Development and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Changes</a:t>
            </a:r>
            <a:endParaRPr lang="de-DE" sz="32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(in a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short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video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de-DE" sz="3200" b="1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taped</a:t>
            </a: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interview)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84277" y="4137921"/>
            <a:ext cx="502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Mecheln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hinterland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11136" y="4867470"/>
            <a:ext cx="502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Paderborn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and</a:t>
            </a:r>
            <a:r>
              <a:rPr lang="de-DE" sz="2800" b="1" dirty="0">
                <a:solidFill>
                  <a:srgbClr val="336699"/>
                </a:solidFill>
                <a:latin typeface="Garamond" panose="02020404030301010803" pitchFamily="18" charset="0"/>
              </a:rPr>
              <a:t> </a:t>
            </a:r>
            <a:r>
              <a:rPr lang="de-DE" sz="2800" b="1" dirty="0" err="1">
                <a:solidFill>
                  <a:srgbClr val="336699"/>
                </a:solidFill>
                <a:latin typeface="Garamond" panose="02020404030301010803" pitchFamily="18" charset="0"/>
              </a:rPr>
              <a:t>hinterland</a:t>
            </a:r>
            <a:endParaRPr lang="de-DE" sz="2800" b="1" dirty="0">
              <a:solidFill>
                <a:srgbClr val="3366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90574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Veranstaltungsplan, Design Fetzen</Template>
  <TotalTime>0</TotalTime>
  <Words>567</Words>
  <Application>Microsoft Office PowerPoint</Application>
  <PresentationFormat>Breitbild</PresentationFormat>
  <Paragraphs>260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Garamond</vt:lpstr>
      <vt:lpstr>Wingdings 3</vt:lpstr>
      <vt:lpstr>Fetzen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Ulrike Kurth</dc:creator>
  <cp:lastModifiedBy>Ulrike Kurth</cp:lastModifiedBy>
  <cp:revision>35</cp:revision>
  <dcterms:created xsi:type="dcterms:W3CDTF">2022-09-08T10:23:01Z</dcterms:created>
  <dcterms:modified xsi:type="dcterms:W3CDTF">2023-02-28T18:38:40Z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