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11"/>
  </p:notesMasterIdLst>
  <p:handoutMasterIdLst>
    <p:handoutMasterId r:id="rId12"/>
  </p:handoutMasterIdLst>
  <p:sldIdLst>
    <p:sldId id="268" r:id="rId5"/>
    <p:sldId id="261" r:id="rId6"/>
    <p:sldId id="270" r:id="rId7"/>
    <p:sldId id="259" r:id="rId8"/>
    <p:sldId id="271" r:id="rId9"/>
    <p:sldId id="272" r:id="rId10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80"/>
  </p:normalViewPr>
  <p:slideViewPr>
    <p:cSldViewPr snapToGrid="0" snapToObjects="1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27E7D38-EF0A-4CC5-953A-33BF8122B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4F6283-91D5-402C-BFFD-45060F24AE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C6D9A-9721-4C71-9CCF-624BE71C7E30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F09A4B-67C9-4CE6-9C51-73B10DEE53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D56EB4-A686-4CC0-8E4D-BC4CC72733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7FC87-8386-4C33-A9C4-75165A3928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9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01492-315C-4F52-9FE7-97A321A0C63D}" type="datetimeFigureOut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Textmasterformate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345F7-83D9-4474-819F-0215724EBD06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870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94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22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29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69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345F7-83D9-4474-819F-0215724EBD0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58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07312B-C253-4D65-AACA-81677988A97C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reihand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09A81A-8641-4C18-80AF-0D67D423D4FA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127B1B-BA6C-480A-A521-8595085F0CEF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1" name="Freihand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4" name="Textfeld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9C159A-F464-4392-93FB-C0D9590C351B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B628B-90B5-4C76-8FE4-CD95CD6F7823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1" name="Freihand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7" name="Textfeld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de-DE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667E5B-48F2-4DBF-B280-72653F57441C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15E578-6F92-40D4-9A6F-C7006C13D510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8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411877-0E54-4A2C-8238-7EEE2EBE253B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8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091D11-2887-41E7-B876-C635CACEE68C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8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53FAA1-F31C-458F-BB2D-860B25D1AA03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D0C2C-1DFE-4990-9F8B-6411888F96D5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0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515C5C-8B10-4A97-9EBE-96B3BD5EB249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12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AC3E42-8F8A-4010-9D67-0E884612493F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E8F3EA-C15F-4E9F-AE78-CC6CE4845224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BAD6F1-0738-4064-ACE4-2C4E07A2BBEB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C3F4F3-C11E-49B8-AEB4-89A7CD6B2D22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reihand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ihand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ihand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ihand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ihand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ihand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ihand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ihand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ihand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ihand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ihand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ihand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ihand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pe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ihand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ihand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ihand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ihand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ihand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ihand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ihand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ihand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ihand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ihand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ihand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ihand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hteck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83E4197-86B0-470F-BEC9-7D935231D218}" type="datetime1">
              <a:rPr lang="de-DE" noProof="0" smtClean="0"/>
              <a:t>28.02.2023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hteck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/>
          </a:p>
        </p:txBody>
      </p:sp>
      <p:pic>
        <p:nvPicPr>
          <p:cNvPr id="5" name="Bild 4" descr="helle Punkte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4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299" y="664348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de-DE" sz="48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Impulse zum Thema WASSER</a:t>
            </a:r>
            <a:br>
              <a:rPr lang="de-DE" sz="48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de-DE" sz="48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            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Projekttreffen Belgien 03/23</a:t>
            </a:r>
            <a:endParaRPr lang="de-DE" sz="4800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ihand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ihand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ihand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ihand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ihand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ihand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ihand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ihand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ihand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ihand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ihand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ihand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ihand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ihand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ihand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ihand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ihand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ihand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ihand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ihand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ihand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ihand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ihand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ihand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hteck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ihand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3DCDB9-5C58-C768-4870-D4B99E07DD97}"/>
              </a:ext>
            </a:extLst>
          </p:cNvPr>
          <p:cNvSpPr txBox="1"/>
          <p:nvPr/>
        </p:nvSpPr>
        <p:spPr>
          <a:xfrm>
            <a:off x="3280834" y="4047066"/>
            <a:ext cx="785283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Impulses on the topic of WATER</a:t>
            </a:r>
          </a:p>
          <a:p>
            <a:r>
              <a:rPr lang="en-US" sz="360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Project </a:t>
            </a:r>
            <a:r>
              <a:rPr lang="en-US" sz="3600" dirty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Meeting in Belgium 03/23</a:t>
            </a:r>
            <a:endParaRPr lang="de-DE" sz="36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hteck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de-DE" dirty="0"/>
          </a:p>
        </p:txBody>
      </p:sp>
      <p:pic>
        <p:nvPicPr>
          <p:cNvPr id="13" name="Bild 12" descr="helle Punkte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0" y="-9225"/>
            <a:ext cx="12191980" cy="68579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078" y="957547"/>
            <a:ext cx="6009208" cy="882957"/>
          </a:xfrm>
        </p:spPr>
        <p:txBody>
          <a:bodyPr rtlCol="0">
            <a:normAutofit/>
          </a:bodyPr>
          <a:lstStyle/>
          <a:p>
            <a:pPr rtl="0"/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Stichworte / </a:t>
            </a:r>
            <a:r>
              <a:rPr lang="de-DE" b="1" dirty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Keywords</a:t>
            </a:r>
          </a:p>
        </p:txBody>
      </p: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ihand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ihand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ihand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ihand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ihand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ihand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ihand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ihand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ihand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ihand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ihand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ihand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ihand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ihand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ihand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ihand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ihand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ihand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ihand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ihand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ihand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ihand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ihand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ihand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ihand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DAA5F1F-853E-0B71-55D5-ED693869EB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4583" y="795083"/>
            <a:ext cx="900505" cy="180100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B33764C-1E95-797A-6BBB-9D09164826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276" y="2050047"/>
            <a:ext cx="900505" cy="180100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0F8944E-AB23-3819-C779-9F4044CB92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98654" y="3558454"/>
            <a:ext cx="900505" cy="1801009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A5227E05-A1B3-1334-E9CD-149CC6D9ECD6}"/>
              </a:ext>
            </a:extLst>
          </p:cNvPr>
          <p:cNvSpPr txBox="1"/>
          <p:nvPr/>
        </p:nvSpPr>
        <p:spPr>
          <a:xfrm>
            <a:off x="4192753" y="2683175"/>
            <a:ext cx="7794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Paderborn beantragt das Europäische </a:t>
            </a:r>
            <a:r>
              <a:rPr lang="de-DE" sz="2000" b="1" dirty="0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Kulturerbesiegel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(EKS).</a:t>
            </a:r>
          </a:p>
          <a:p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Dazu erfolgt eine Aufarbeitung der Probleme zwischen </a:t>
            </a:r>
          </a:p>
          <a:p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Kultur </a:t>
            </a: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 Natur in den letzten gut 1000 Jahren.</a:t>
            </a:r>
            <a:endParaRPr lang="de-DE" sz="2000" b="1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EC79C3E-BE3A-E885-6A51-AD4B095A2AA3}"/>
              </a:ext>
            </a:extLst>
          </p:cNvPr>
          <p:cNvSpPr txBox="1"/>
          <p:nvPr/>
        </p:nvSpPr>
        <p:spPr>
          <a:xfrm>
            <a:off x="3945409" y="4258138"/>
            <a:ext cx="74712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Paderborn applies for the European Heritage Label (EHL).</a:t>
            </a:r>
          </a:p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this end, a review of the problems between </a:t>
            </a:r>
          </a:p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culture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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nature over the last 1000 years.</a:t>
            </a:r>
            <a:endParaRPr lang="de-DE" sz="2000" b="1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hteck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de-DE" dirty="0"/>
          </a:p>
        </p:txBody>
      </p:sp>
      <p:pic>
        <p:nvPicPr>
          <p:cNvPr id="13" name="Bild 12" descr="helle Punkte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0" y="-9225"/>
            <a:ext cx="12191980" cy="68579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6009208" cy="882957"/>
          </a:xfrm>
        </p:spPr>
        <p:txBody>
          <a:bodyPr rtlCol="0">
            <a:normAutofit/>
          </a:bodyPr>
          <a:lstStyle/>
          <a:p>
            <a:pPr rtl="0"/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Stichworte / </a:t>
            </a:r>
            <a:r>
              <a:rPr lang="de-DE" b="1" dirty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Keywords</a:t>
            </a:r>
          </a:p>
        </p:txBody>
      </p: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ihand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ihand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ihand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ihand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ihand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ihand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ihand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ihand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ihand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ihand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ihand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ihand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ihand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ihand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ihand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ihand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ihand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ihand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ihand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ihand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ihand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ihand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ihand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ihand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ihand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DAA5F1F-853E-0B71-55D5-ED693869EB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40020">
            <a:off x="9268249" y="154609"/>
            <a:ext cx="622209" cy="124441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B33764C-1E95-797A-6BBB-9D09164826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51827">
            <a:off x="10673509" y="137674"/>
            <a:ext cx="609444" cy="121888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0F8944E-AB23-3819-C779-9F4044CB92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196483">
            <a:off x="10031548" y="624110"/>
            <a:ext cx="521253" cy="1042506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DA978CFA-7AB0-D792-3039-850B977ECDC6}"/>
              </a:ext>
            </a:extLst>
          </p:cNvPr>
          <p:cNvSpPr txBox="1"/>
          <p:nvPr/>
        </p:nvSpPr>
        <p:spPr>
          <a:xfrm>
            <a:off x="3690362" y="2131178"/>
            <a:ext cx="8318210" cy="1609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Wie geht eine Stadtgesellschaft mit ihren natürlichen Ressourcen (hier insbesondere Wasser) um?</a:t>
            </a:r>
            <a:endParaRPr lang="de-DE" dirty="0">
              <a:solidFill>
                <a:schemeClr val="accent1">
                  <a:lumMod val="50000"/>
                </a:schemeClr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Wie reagiert das/die Ökosysteme darauf?</a:t>
            </a:r>
            <a:endParaRPr lang="de-DE" dirty="0">
              <a:solidFill>
                <a:schemeClr val="accent1">
                  <a:lumMod val="50000"/>
                </a:schemeClr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0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Welche Interaktionen werden ausgelöst?</a:t>
            </a:r>
            <a:endParaRPr lang="de-DE" sz="1600" dirty="0">
              <a:solidFill>
                <a:schemeClr val="accent1">
                  <a:lumMod val="50000"/>
                </a:schemeClr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27DAC7-C78A-A9F3-9B43-C0A26F1F771E}"/>
              </a:ext>
            </a:extLst>
          </p:cNvPr>
          <p:cNvSpPr txBox="1"/>
          <p:nvPr/>
        </p:nvSpPr>
        <p:spPr>
          <a:xfrm>
            <a:off x="2648502" y="4052277"/>
            <a:ext cx="73848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=&gt; How does an urban society deal with its natural resources (here especially water)?</a:t>
            </a:r>
          </a:p>
          <a:p>
            <a:endParaRPr lang="en-US" sz="20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=&gt; How does the ecosystem(s) react to this?</a:t>
            </a:r>
          </a:p>
          <a:p>
            <a:endParaRPr lang="en-US" sz="20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=&gt; What interactions are triggered?</a:t>
            </a:r>
            <a:endParaRPr lang="de-DE" sz="20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316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46000">
              <a:schemeClr val="accent3">
                <a:lumMod val="60000"/>
                <a:lumOff val="40000"/>
              </a:schemeClr>
            </a:gs>
            <a:gs pos="73000">
              <a:schemeClr val="tx2">
                <a:lumMod val="50000"/>
              </a:schemeClr>
            </a:gs>
            <a:gs pos="96000">
              <a:schemeClr val="tx2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22163"/>
            <a:ext cx="9444611" cy="1280890"/>
          </a:xfrm>
        </p:spPr>
        <p:txBody>
          <a:bodyPr rtlCol="0">
            <a:noAutofit/>
          </a:bodyPr>
          <a:lstStyle/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Fragestellungen, die sich auf dieser Grundlage entwickeln lassen betreffen:</a:t>
            </a:r>
            <a:b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=&gt; Biodiversität </a:t>
            </a:r>
            <a:b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=&gt; Klimaschutz </a:t>
            </a:r>
            <a:b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=&gt; Schutz natürlicher Ressourcen </a:t>
            </a:r>
            <a:b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=&gt; Resilienz </a:t>
            </a:r>
            <a:b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=&gt; Lebensverhältnisse</a:t>
            </a:r>
            <a:b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b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Aktuelle Handlungsstrategien und Optionen einer Stadtgesellschaft müssen analysiert und bewertet werden, um dann ggfs. Konsequenzen zu ziehen.</a:t>
            </a:r>
            <a:br>
              <a:rPr lang="de-DE" sz="2000" dirty="0">
                <a:solidFill>
                  <a:schemeClr val="accent1">
                    <a:lumMod val="75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</a:br>
            <a:endParaRPr lang="de-DE" sz="4000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F9EF01-2067-D298-F5EB-37ACE247C6F6}"/>
              </a:ext>
            </a:extLst>
          </p:cNvPr>
          <p:cNvSpPr txBox="1"/>
          <p:nvPr/>
        </p:nvSpPr>
        <p:spPr>
          <a:xfrm>
            <a:off x="3493029" y="3349603"/>
            <a:ext cx="86149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Questions that can be developed on this basis concern: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biodiversity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climate protection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protection of natural resources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resilience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living conditions</a:t>
            </a:r>
          </a:p>
          <a:p>
            <a:endParaRPr lang="en-US" sz="2000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Current strategies for action and options of an urban society must be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analysed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evaluated in order to draw consequences if necessary.</a:t>
            </a:r>
            <a:endParaRPr lang="de-DE" sz="2000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647F04A-0F92-60C7-02B2-46E15D0E45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40405" y="1094250"/>
            <a:ext cx="508803" cy="101760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FE1C8B7-1E45-4697-ADC8-1273EB361F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196483">
            <a:off x="2193834" y="4001792"/>
            <a:ext cx="521253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6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46000">
              <a:schemeClr val="accent3">
                <a:lumMod val="60000"/>
                <a:lumOff val="40000"/>
              </a:schemeClr>
            </a:gs>
            <a:gs pos="73000">
              <a:schemeClr val="tx2">
                <a:lumMod val="50000"/>
              </a:schemeClr>
            </a:gs>
            <a:gs pos="96000">
              <a:schemeClr val="tx2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DC7D6CA-96DE-A6ED-C70E-CDEFA5775898}"/>
              </a:ext>
            </a:extLst>
          </p:cNvPr>
          <p:cNvSpPr txBox="1"/>
          <p:nvPr/>
        </p:nvSpPr>
        <p:spPr>
          <a:xfrm>
            <a:off x="351454" y="690121"/>
            <a:ext cx="9435581" cy="2580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Wie gehen die Partnerstädte bzw. Gemeinden mit dieser Thematik um?</a:t>
            </a:r>
            <a:endParaRPr lang="de-DE" sz="1400" dirty="0">
              <a:solidFill>
                <a:schemeClr val="accent1">
                  <a:lumMod val="50000"/>
                </a:schemeClr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Wo liegen die Probleme?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Sind sie für alle Partner gleich oder gibt es Abweichungen?</a:t>
            </a:r>
            <a:endParaRPr lang="de-DE" sz="1400" dirty="0">
              <a:solidFill>
                <a:schemeClr val="accent1">
                  <a:lumMod val="50000"/>
                </a:schemeClr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Wasser hat aufgrund von Lage und Örtlichkeit nicht immer dieselbe Bedeutung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                   Probleme mit Fließgewässern /  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Meeresprobleme…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Welche Unterschiede gibt es?</a:t>
            </a:r>
            <a:endParaRPr lang="de-DE" sz="1400" dirty="0">
              <a:solidFill>
                <a:schemeClr val="accent1">
                  <a:lumMod val="50000"/>
                </a:schemeClr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16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Brauchen wir unterschiedliche Strategien oder gibt es gemeinsame Interessen?</a:t>
            </a:r>
            <a:endParaRPr lang="de-DE" sz="1400" dirty="0">
              <a:solidFill>
                <a:schemeClr val="accent1">
                  <a:lumMod val="50000"/>
                </a:schemeClr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4ED4C92-E57A-77E7-423A-75716200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357" y="196199"/>
            <a:ext cx="8445189" cy="728829"/>
          </a:xfrm>
        </p:spPr>
        <p:txBody>
          <a:bodyPr/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Zusammenarbeit</a:t>
            </a:r>
            <a:r>
              <a:rPr lang="de-DE" dirty="0"/>
              <a:t> / </a:t>
            </a:r>
            <a:r>
              <a:rPr lang="de-DE" b="1" dirty="0" err="1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Cooperation</a:t>
            </a:r>
            <a:r>
              <a:rPr lang="de-DE" b="1" dirty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5C0BBD-B374-03EF-2BF9-4C76B7F3B41E}"/>
              </a:ext>
            </a:extLst>
          </p:cNvPr>
          <p:cNvSpPr txBox="1"/>
          <p:nvPr/>
        </p:nvSpPr>
        <p:spPr>
          <a:xfrm>
            <a:off x="4019161" y="3423735"/>
            <a:ext cx="917432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do the partner cities or municipalities deal with this issue?</a:t>
            </a:r>
          </a:p>
          <a:p>
            <a:endParaRPr lang="en-US" sz="1600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Where are the problems?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1600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 they the same for all partners or are there variations?</a:t>
            </a:r>
          </a:p>
          <a:p>
            <a:endParaRPr lang="en-US" sz="1600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Water does not always have the same meaning due to location and locality </a:t>
            </a:r>
          </a:p>
          <a:p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Running water problems / sea problems...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sz="1600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are the differences?</a:t>
            </a:r>
          </a:p>
          <a:p>
            <a:endParaRPr lang="en-US" sz="1600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 we need different strategies or are there common interests?</a:t>
            </a:r>
          </a:p>
          <a:p>
            <a:endParaRPr lang="de-DE" sz="1600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85D9814-FD39-1AC9-1BD8-45E2883C1C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40020">
            <a:off x="9829217" y="1161543"/>
            <a:ext cx="993280" cy="198655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70AF11-8368-64D2-CC82-67029FA377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196483">
            <a:off x="1689305" y="3878569"/>
            <a:ext cx="1068659" cy="213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2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hteck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de-DE" dirty="0"/>
          </a:p>
        </p:txBody>
      </p:sp>
      <p:pic>
        <p:nvPicPr>
          <p:cNvPr id="13" name="Bild 12" descr="helle Punkte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0" y="-17723"/>
            <a:ext cx="12191980" cy="685799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6009208" cy="882957"/>
          </a:xfrm>
        </p:spPr>
        <p:txBody>
          <a:bodyPr rtlCol="0">
            <a:normAutofit/>
          </a:bodyPr>
          <a:lstStyle/>
          <a:p>
            <a:pPr rtl="0"/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Impulse / </a:t>
            </a:r>
            <a:r>
              <a:rPr lang="de-DE" b="1" dirty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Impulses</a:t>
            </a:r>
          </a:p>
        </p:txBody>
      </p: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ihand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ihand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ihand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ihand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ihand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ihand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ihand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ihand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ihand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ihand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ihand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ihand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ihand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ihand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ihand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ihand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ihand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ihand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ihand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ihand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ihand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ihand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ihand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ihand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ihand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DAA5F1F-853E-0B71-55D5-ED693869EB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740020">
            <a:off x="9268249" y="154609"/>
            <a:ext cx="622209" cy="124441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B33764C-1E95-797A-6BBB-9D09164826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851827">
            <a:off x="9605617" y="2547084"/>
            <a:ext cx="609444" cy="121888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0F8944E-AB23-3819-C779-9F4044CB92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196483">
            <a:off x="9895535" y="1342458"/>
            <a:ext cx="521253" cy="1042506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DA978CFA-7AB0-D792-3039-850B977ECDC6}"/>
              </a:ext>
            </a:extLst>
          </p:cNvPr>
          <p:cNvSpPr txBox="1"/>
          <p:nvPr/>
        </p:nvSpPr>
        <p:spPr>
          <a:xfrm>
            <a:off x="5516778" y="1966296"/>
            <a:ext cx="3820780" cy="1673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Analysen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Vergleiche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Forderungen</a:t>
            </a:r>
            <a:endParaRPr lang="de-DE" sz="1600" dirty="0">
              <a:solidFill>
                <a:schemeClr val="accent1">
                  <a:lumMod val="50000"/>
                </a:schemeClr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927DAC7-C78A-A9F3-9B43-C0A26F1F771E}"/>
              </a:ext>
            </a:extLst>
          </p:cNvPr>
          <p:cNvSpPr txBox="1"/>
          <p:nvPr/>
        </p:nvSpPr>
        <p:spPr>
          <a:xfrm>
            <a:off x="3227163" y="4218149"/>
            <a:ext cx="73848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de-DE" sz="2000" dirty="0">
              <a:solidFill>
                <a:schemeClr val="tx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5643048-F1FE-402F-BE18-84003757E9C0}"/>
              </a:ext>
            </a:extLst>
          </p:cNvPr>
          <p:cNvSpPr txBox="1"/>
          <p:nvPr/>
        </p:nvSpPr>
        <p:spPr>
          <a:xfrm>
            <a:off x="2511945" y="3896077"/>
            <a:ext cx="38207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sz="2400" b="1" dirty="0" err="1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Analyses</a:t>
            </a:r>
            <a:endParaRPr lang="de-DE" sz="2400" b="1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de-DE" sz="2400" b="1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sz="2400" b="1" dirty="0" err="1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Comparisons</a:t>
            </a:r>
            <a:endParaRPr lang="de-DE" sz="2400" b="1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de-DE" sz="2400" b="1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de-DE" sz="2400" b="1" dirty="0" err="1">
                <a:solidFill>
                  <a:schemeClr val="tx2">
                    <a:lumMod val="1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Demands</a:t>
            </a:r>
            <a:endParaRPr lang="de-DE" sz="2400" b="1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de-DE" sz="2400" b="1" dirty="0">
              <a:solidFill>
                <a:schemeClr val="tx2">
                  <a:lumMod val="1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6BD735-FCF3-13A8-B0F5-9D0DDE5ABF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37102">
            <a:off x="10982730" y="4773876"/>
            <a:ext cx="609444" cy="121888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E4AEB3B-8E58-6595-1608-D551282F59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83480">
            <a:off x="10982730" y="1409474"/>
            <a:ext cx="609444" cy="12188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D776DD-23DF-A393-E4EE-CDFACDA391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376785">
            <a:off x="10651937" y="3100242"/>
            <a:ext cx="609444" cy="12188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1327FFA-678B-B7BA-9076-BBF40D77206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51827">
            <a:off x="9853255" y="4113013"/>
            <a:ext cx="609444" cy="121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61537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8F5F2-61AB-4CE6-A5E3-F34B87B0EE4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Veranstaltungsplan, Design Fetzen</Template>
  <TotalTime>0</TotalTime>
  <Words>385</Words>
  <Application>Microsoft Office PowerPoint</Application>
  <PresentationFormat>Breitbild</PresentationFormat>
  <Paragraphs>64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Aharoni</vt:lpstr>
      <vt:lpstr>Arial</vt:lpstr>
      <vt:lpstr>Calibri</vt:lpstr>
      <vt:lpstr>Century Gothic</vt:lpstr>
      <vt:lpstr>Symbol</vt:lpstr>
      <vt:lpstr>Wingdings 3</vt:lpstr>
      <vt:lpstr>Fetzen</vt:lpstr>
      <vt:lpstr>Impulse zum Thema WASSER              Projekttreffen Belgien 03/23</vt:lpstr>
      <vt:lpstr>Stichworte / Keywords</vt:lpstr>
      <vt:lpstr>Stichworte / Keywords</vt:lpstr>
      <vt:lpstr>Fragestellungen, die sich auf dieser Grundlage entwickeln lassen betreffen: =&gt; Biodiversität  =&gt; Klimaschutz  =&gt; Schutz natürlicher Ressourcen  =&gt; Resilienz  =&gt; Lebensverhältnisse  Aktuelle Handlungsstrategien und Optionen einer Stadtgesellschaft müssen analysiert und bewertet werden, um dann ggfs. Konsequenzen zu ziehen. </vt:lpstr>
      <vt:lpstr>Zusammenarbeit / Cooperation:</vt:lpstr>
      <vt:lpstr>Impulse / Impulses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Impulse zum Thema WASSER</dc:title>
  <dc:creator>Ulrike Kurth</dc:creator>
  <cp:lastModifiedBy>Ulrike Kurth</cp:lastModifiedBy>
  <cp:revision>3</cp:revision>
  <dcterms:created xsi:type="dcterms:W3CDTF">2023-02-27T16:50:37Z</dcterms:created>
  <dcterms:modified xsi:type="dcterms:W3CDTF">2023-02-28T18:42:19Z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